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0" r:id="rId3"/>
    <p:sldId id="257" r:id="rId4"/>
    <p:sldId id="279" r:id="rId5"/>
    <p:sldId id="281" r:id="rId6"/>
    <p:sldId id="282" r:id="rId7"/>
    <p:sldId id="285" r:id="rId8"/>
    <p:sldId id="286" r:id="rId9"/>
    <p:sldId id="283" r:id="rId10"/>
    <p:sldId id="284" r:id="rId11"/>
    <p:sldId id="272" r:id="rId12"/>
    <p:sldId id="287" r:id="rId13"/>
    <p:sldId id="288" r:id="rId14"/>
    <p:sldId id="289" r:id="rId15"/>
    <p:sldId id="290" r:id="rId16"/>
    <p:sldId id="291" r:id="rId17"/>
    <p:sldId id="278" r:id="rId18"/>
    <p:sldId id="258" r:id="rId19"/>
    <p:sldId id="292" r:id="rId20"/>
    <p:sldId id="293" r:id="rId21"/>
    <p:sldId id="294" r:id="rId22"/>
    <p:sldId id="295" r:id="rId23"/>
    <p:sldId id="296" r:id="rId24"/>
    <p:sldId id="274" r:id="rId25"/>
    <p:sldId id="275" r:id="rId26"/>
    <p:sldId id="276" r:id="rId27"/>
    <p:sldId id="297" r:id="rId28"/>
    <p:sldId id="298" r:id="rId29"/>
    <p:sldId id="299" r:id="rId30"/>
    <p:sldId id="300" r:id="rId31"/>
    <p:sldId id="301" r:id="rId32"/>
    <p:sldId id="302" r:id="rId33"/>
    <p:sldId id="270" r:id="rId34"/>
    <p:sldId id="266" r:id="rId35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5" autoAdjust="0"/>
  </p:normalViewPr>
  <p:slideViewPr>
    <p:cSldViewPr snapToGrid="0" snapToObjects="1">
      <p:cViewPr varScale="1">
        <p:scale>
          <a:sx n="59" d="100"/>
          <a:sy n="59" d="100"/>
        </p:scale>
        <p:origin x="14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Услуги ЖКХ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5D-4B95-BA95-A092CC8EFD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5D-4B95-BA95-A092CC8EFD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5D-4B95-BA95-A092CC8EF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5D-4B95-BA95-A092CC8EFD9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5D-4B95-BA95-A092CC8EFD91}"/>
              </c:ext>
            </c:extLst>
          </c:dPt>
          <c:cat>
            <c:strRef>
              <c:f>Лист1!$A$2:$A$6</c:f>
              <c:strCache>
                <c:ptCount val="5"/>
                <c:pt idx="0">
                  <c:v>Вода</c:v>
                </c:pt>
                <c:pt idx="1">
                  <c:v>Тепло</c:v>
                </c:pt>
                <c:pt idx="2">
                  <c:v>Электр</c:v>
                </c:pt>
                <c:pt idx="3">
                  <c:v>ТКО</c:v>
                </c:pt>
                <c:pt idx="4">
                  <c:v>Газ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9-45F3-AF2E-9BA565E8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0.60714</cdr:x>
      <cdr:y>0.19464</cdr:y>
    </cdr:from>
    <cdr:to>
      <cdr:x>0.75714</cdr:x>
      <cdr:y>0.29911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01143" y="791029"/>
          <a:ext cx="914400" cy="4245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400" dirty="0" smtClean="0"/>
            <a:t>вода</a:t>
          </a:r>
          <a:endParaRPr lang="ru-RU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BBAF-4EBB-D548-B2B1-CF3AE85EF297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7990-6203-E548-9035-9B66C0860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75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Рамки текущего проекта: </a:t>
            </a:r>
          </a:p>
          <a:p>
            <a:r>
              <a:rPr lang="ru-RU" dirty="0" smtClean="0"/>
              <a:t>Сроки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/>
              <a:t>Ограничения по бюджету /фин.рамки/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FCDA-FB24-4BCF-828C-CA743F903A7A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5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ABC6-7ECE-4EB7-8292-F175D63A9659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F380-67B5-436D-9A10-47BD6D45201F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1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7D05-771D-4EB5-974B-09EE9D9B292F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0560-6BB8-496E-88FA-D7AA0D5D3817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DD1-BE4E-4752-B1FA-8B39BFDADFDA}" type="datetime1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86C3-4FFB-4442-91D5-49A93E6FAE01}" type="datetime1">
              <a:rPr lang="ru-RU" smtClean="0"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FAF4F-C7CA-432E-BD29-18202C7FFD60}" type="datetime1">
              <a:rPr lang="ru-RU" smtClean="0"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7302-D0B8-4D4B-9549-47FAF587AFC8}" type="datetime1">
              <a:rPr lang="ru-RU" smtClean="0"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33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9D74F-CC38-48CD-9DBB-250E088AAF21}" type="datetime1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1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BA48-CE15-493C-A7ED-CDD217E3CE9A}" type="datetime1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9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691C6-1601-46D7-98A1-B38C6BA7C69F}" type="datetime1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sudyaroveugene@ya.ru" TargetMode="External"/><Relationship Id="rId2" Type="http://schemas.openxmlformats.org/officeDocument/2006/relationships/hyperlink" Target="mailto:sakkra2005@ya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ozor501@ya.r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6391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Command and Conquer</a:t>
            </a:r>
            <a:br>
              <a:rPr lang="en-US" dirty="0" smtClean="0"/>
            </a:br>
            <a:r>
              <a:rPr lang="ru-RU" dirty="0" smtClean="0"/>
              <a:t>ЖКХ и городская среда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22021"/>
              </p:ext>
            </p:extLst>
          </p:nvPr>
        </p:nvGraphicFramePr>
        <p:xfrm>
          <a:off x="232535" y="842538"/>
          <a:ext cx="1254259" cy="130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PHOTO-PAINT" r:id="rId4" imgW="4775040" imgH="4978080" progId="CorelPHOTOPAINT.Image.14">
                  <p:embed/>
                </p:oleObj>
              </mc:Choice>
              <mc:Fallback>
                <p:oleObj name="PHOTO-PAINT" r:id="rId4" imgW="4775040" imgH="4978080" progId="CorelPHOTOPAINT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535" y="842538"/>
                        <a:ext cx="1254259" cy="130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428791"/>
            <a:ext cx="7883358" cy="364543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 smtClean="0"/>
              <a:t>Тихонов Алексей,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en-US" sz="2300" dirty="0" smtClean="0"/>
              <a:t> </a:t>
            </a:r>
            <a:r>
              <a:rPr lang="ru-RU" sz="2300" dirty="0" smtClean="0"/>
              <a:t>Ленинск-Кузнецкий, аналитик, программирование 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команды</a:t>
            </a:r>
          </a:p>
          <a:p>
            <a:pPr marL="457200" indent="-457200" algn="l">
              <a:buFont typeface="Arial"/>
              <a:buChar char="•"/>
            </a:pP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800" dirty="0" err="1" smtClean="0"/>
              <a:t>Судьяров</a:t>
            </a:r>
            <a:r>
              <a:rPr lang="ru-RU" sz="2800" dirty="0" smtClean="0"/>
              <a:t> Евгений</a:t>
            </a:r>
            <a:r>
              <a:rPr lang="ru-RU" sz="2300" dirty="0" smtClean="0"/>
              <a:t>, </a:t>
            </a:r>
            <a:br>
              <a:rPr lang="ru-RU" sz="2300" dirty="0" smtClean="0"/>
            </a:br>
            <a:r>
              <a:rPr lang="ru-RU" sz="2300" dirty="0" smtClean="0"/>
              <a:t>Новосибирск, программирование С++, базы данных, </a:t>
            </a:r>
            <a:r>
              <a:rPr lang="ru-RU" sz="2300" dirty="0" err="1" smtClean="0"/>
              <a:t>фреймворки</a:t>
            </a: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3000" dirty="0" smtClean="0"/>
              <a:t>Кравченко Олег,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Новосибирск, уточнение идеи, бизнес-модель, коммуникатор, оформление презентации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1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На предприятии по выработке и транспортировке ресурсов.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357830"/>
            <a:ext cx="6237514" cy="419033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9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467286" y="289042"/>
            <a:ext cx="8320386" cy="115612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 чём идея и новизна: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777" y="1175656"/>
            <a:ext cx="7883358" cy="135527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Автоматическая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публикация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рейтинга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по скорости, качеству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устранения проблем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различных подразделений служб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ЖКХ на сайте организации</a:t>
            </a: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ru-RU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8844" y="2579915"/>
            <a:ext cx="551266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Управляющая 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домов: 76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12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84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Рейтинг качества: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89" y="4475560"/>
            <a:ext cx="1967254" cy="2019482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9471" y="1028343"/>
            <a:ext cx="693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Оповещение населения и руководства коммунальной службы о предсказании пиковой нагрузки на коммунальные сети и аварийные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службы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7" y="2545647"/>
            <a:ext cx="7868748" cy="356284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9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4785" y="1052747"/>
            <a:ext cx="7756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Расчет и выдача плана предаварийного ремонта, что позволяет экономить до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40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% стоимости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материалов и отказе от заёмных средств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785" y="5029200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материалов, закупаемых на конкурсной основе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69570" y="2505671"/>
            <a:ext cx="996043" cy="23876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40%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33256" y="5029200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заёмных средств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8041" y="3086100"/>
            <a:ext cx="996043" cy="18072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30%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1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0343" y="1050782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Универсальность применения в населённых пунктах разных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размеров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3122839"/>
            <a:ext cx="2286000" cy="1428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3" y="2165576"/>
            <a:ext cx="2933700" cy="33432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4157" y="797510"/>
            <a:ext cx="7560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Удобный ввод и конвертация схемы сетей в зоне ответственности при первичной установке программы или добавлении участков к зоне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ответственности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80" y="2020661"/>
            <a:ext cx="5968691" cy="447651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4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49085" y="681335"/>
            <a:ext cx="751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Вывод статистики аварийных ситуаций при выделении объекта или участка сетей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779814"/>
            <a:ext cx="4778828" cy="30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2372" y="4851918"/>
            <a:ext cx="60905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Управляющая 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Адрес: Пархоменко, 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Период, начало:1 января 208  окончание: 31 декабря 2018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17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1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" y="1371596"/>
            <a:ext cx="7891288" cy="411480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59202"/>
            <a:ext cx="7772400" cy="1470025"/>
          </a:xfrm>
        </p:spPr>
        <p:txBody>
          <a:bodyPr/>
          <a:lstStyle/>
          <a:p>
            <a:r>
              <a:rPr lang="ru-RU" dirty="0" smtClean="0"/>
              <a:t>Как решаем проблему?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0321" y="1812701"/>
            <a:ext cx="7883358" cy="11108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Удобный, универсальный интерфейс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Ввод данных, анализ статистики и расчет прогнозов.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23504"/>
            <a:ext cx="3657600" cy="315277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460642" y="2923504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вода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460642" y="3444629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лектр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460642" y="391895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слив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60642" y="4447301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газ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60642" y="497564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ТКО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65658378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6443" y="881743"/>
            <a:ext cx="13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Услуги ЖКХ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62975" y="861965"/>
            <a:ext cx="7883358" cy="969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Умный диспетчер </a:t>
            </a:r>
          </a:p>
          <a:p>
            <a:pPr marL="0" indent="0" algn="ctr">
              <a:buNone/>
            </a:pPr>
            <a:r>
              <a:rPr lang="ru-RU" sz="2300" dirty="0" smtClean="0">
                <a:solidFill>
                  <a:schemeClr val="bg1">
                    <a:lumMod val="50000"/>
                  </a:schemeClr>
                </a:solidFill>
              </a:rPr>
              <a:t>Цифровые технологии в каждую управляющую компанию!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7" y="2645227"/>
            <a:ext cx="6374673" cy="298812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847249" y="1996139"/>
            <a:ext cx="380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Расчет вероятности аварий на стр.23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87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71" y="620486"/>
            <a:ext cx="5258505" cy="593327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98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75" y="832756"/>
            <a:ext cx="6399449" cy="547007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9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72" y="571500"/>
            <a:ext cx="5279055" cy="5568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186651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К1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571999" y="147579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К2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909854" y="105630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К3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336574" y="26024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371408" y="352192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К5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00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Расчёт вероятности аварий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26671" y="1943100"/>
            <a:ext cx="7873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Статистика аварий  К1= 0-20 , прибавляется с каждой 1 аварией</a:t>
            </a:r>
          </a:p>
          <a:p>
            <a:r>
              <a:rPr lang="ru-RU" dirty="0" smtClean="0"/>
              <a:t>Пики потребления   К2= 0 -20, от 1 января по 31 декабря, 0-</a:t>
            </a:r>
            <a:r>
              <a:rPr lang="en-US" dirty="0" smtClean="0"/>
              <a:t>min, 20-max</a:t>
            </a:r>
            <a:endParaRPr lang="ru-RU" dirty="0" smtClean="0"/>
          </a:p>
          <a:p>
            <a:r>
              <a:rPr lang="ru-RU" dirty="0" smtClean="0"/>
              <a:t>Состояние (износ)    К3= 0-20, только построенные = 0</a:t>
            </a:r>
          </a:p>
          <a:p>
            <a:r>
              <a:rPr lang="ru-RU" dirty="0" smtClean="0"/>
              <a:t>Качество материалов (поставщик) К4= 0-20, </a:t>
            </a:r>
            <a:r>
              <a:rPr lang="ru-RU" dirty="0"/>
              <a:t>прибавляется с каждой 1 </a:t>
            </a:r>
            <a:r>
              <a:rPr lang="ru-RU" dirty="0" smtClean="0"/>
              <a:t>аварией</a:t>
            </a:r>
            <a:endParaRPr lang="ru-RU" dirty="0"/>
          </a:p>
          <a:p>
            <a:r>
              <a:rPr lang="ru-RU" dirty="0" smtClean="0"/>
              <a:t>Качество работ (подрядчик) К5= 0-20</a:t>
            </a:r>
            <a:r>
              <a:rPr lang="ru-RU" dirty="0"/>
              <a:t>, прибавляется с каждой 1 </a:t>
            </a:r>
            <a:r>
              <a:rPr lang="ru-RU" dirty="0" smtClean="0"/>
              <a:t>аварией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8989" y="4278085"/>
            <a:ext cx="7755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/>
              <a:t>Вероятность аварии, %  В = от 0 до 100</a:t>
            </a:r>
          </a:p>
          <a:p>
            <a:endParaRPr lang="ru-RU" sz="3600" dirty="0"/>
          </a:p>
          <a:p>
            <a:pPr algn="ctr"/>
            <a:r>
              <a:rPr lang="ru-RU" sz="3600" dirty="0" smtClean="0"/>
              <a:t>В= К1+К2+К3+К4+К5</a:t>
            </a:r>
            <a:endParaRPr lang="ru-RU" sz="3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0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Статистика + прогноз </a:t>
            </a:r>
            <a:br>
              <a:rPr lang="ru-RU" dirty="0" smtClean="0"/>
            </a:br>
            <a:r>
              <a:rPr lang="ru-RU" dirty="0" smtClean="0"/>
              <a:t>(экстрасенс-функция)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74442"/>
            <a:ext cx="8229600" cy="161951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Делает расчет потребления исходя из базовых норм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Базовые нормы высчитываются исходя из реального потребления в течение недели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Корректируется исходя из реальных фактов потребления по месяцам.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17431" y="5383369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17431" y="6619741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7431" y="4378817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Хорда 8"/>
          <p:cNvSpPr/>
          <p:nvPr/>
        </p:nvSpPr>
        <p:spPr>
          <a:xfrm rot="6653764">
            <a:off x="1043190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/>
          <p:cNvSpPr/>
          <p:nvPr/>
        </p:nvSpPr>
        <p:spPr>
          <a:xfrm rot="6653764">
            <a:off x="1996227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Хорда 10"/>
          <p:cNvSpPr/>
          <p:nvPr/>
        </p:nvSpPr>
        <p:spPr>
          <a:xfrm rot="6690874">
            <a:off x="2949264" y="3859447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Хорда 12"/>
          <p:cNvSpPr/>
          <p:nvPr/>
        </p:nvSpPr>
        <p:spPr>
          <a:xfrm rot="8210396">
            <a:off x="109077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Хорда 13"/>
          <p:cNvSpPr/>
          <p:nvPr/>
        </p:nvSpPr>
        <p:spPr>
          <a:xfrm rot="8210396">
            <a:off x="2778745" y="4466124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Хорда 14"/>
          <p:cNvSpPr/>
          <p:nvPr/>
        </p:nvSpPr>
        <p:spPr>
          <a:xfrm rot="8210396">
            <a:off x="451459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499079" y="3503688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Ежечасные. Из них рассчитываются ежедневные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406464" y="4617638"/>
            <a:ext cx="535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Ежедневные. Из них рассчитываются еженедельные</a:t>
            </a:r>
            <a:endParaRPr lang="ru-RU" dirty="0"/>
          </a:p>
        </p:txBody>
      </p:sp>
      <p:sp>
        <p:nvSpPr>
          <p:cNvPr id="21" name="Хорда 20"/>
          <p:cNvSpPr/>
          <p:nvPr/>
        </p:nvSpPr>
        <p:spPr>
          <a:xfrm rot="5400000">
            <a:off x="47805" y="5922082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Хорда 21"/>
          <p:cNvSpPr/>
          <p:nvPr/>
        </p:nvSpPr>
        <p:spPr>
          <a:xfrm rot="5400000">
            <a:off x="3662602" y="5911240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8293308" y="40568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/>
              <a:t>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8345576" y="502407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day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392877" y="6250409"/>
            <a:ext cx="6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day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475066" y="5801732"/>
            <a:ext cx="546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Еженедельные. Из них рассчитываются ежемесячные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ручной ввод 18"/>
          <p:cNvSpPr/>
          <p:nvPr/>
        </p:nvSpPr>
        <p:spPr>
          <a:xfrm>
            <a:off x="4103438" y="1766037"/>
            <a:ext cx="1644220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Заявки конечных </a:t>
            </a:r>
            <a:r>
              <a:rPr lang="ru-RU" dirty="0" smtClean="0">
                <a:solidFill>
                  <a:schemeClr val="tx1"/>
                </a:solidFill>
              </a:rPr>
              <a:t>потребителей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араллелограмм 16"/>
          <p:cNvSpPr/>
          <p:nvPr/>
        </p:nvSpPr>
        <p:spPr>
          <a:xfrm>
            <a:off x="994294" y="2002827"/>
            <a:ext cx="2548335" cy="1477328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Статистические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данные, собираемые счётчиками автоматически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41" y="-107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Блок-схема АРМ ЕДДС </a:t>
            </a:r>
            <a:br>
              <a:rPr lang="ru-RU" dirty="0" smtClean="0"/>
            </a:br>
            <a:r>
              <a:rPr lang="ru-RU" sz="3100" dirty="0" smtClean="0"/>
              <a:t>(процесс управления аналитикой водоснабжения)</a:t>
            </a:r>
            <a:endParaRPr lang="ru-RU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671072" y="1077751"/>
            <a:ext cx="396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Входящая первичная информация</a:t>
            </a:r>
            <a:endParaRPr lang="ru-RU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80848" y="1562869"/>
            <a:ext cx="14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Регулярная: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11836" y="1419111"/>
            <a:ext cx="2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Эпизодическая: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93640" y="354116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обработки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3600" y="3937696"/>
            <a:ext cx="4831080" cy="1415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Обработка и хранение значений фактически оказанных услуг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Обработка и учет статистики ремонтных работ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Оценка удовлетворённости потребителя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4045" y="3497802"/>
            <a:ext cx="1162684" cy="41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367651" y="3306895"/>
            <a:ext cx="0" cy="612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653340" y="5353142"/>
            <a:ext cx="0" cy="52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1420587" y="5872565"/>
            <a:ext cx="7109282" cy="5290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Построение модели потребления на основе статистических данных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4653340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2432654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ручной ввод 17"/>
          <p:cNvSpPr/>
          <p:nvPr/>
        </p:nvSpPr>
        <p:spPr>
          <a:xfrm>
            <a:off x="6308467" y="1711464"/>
            <a:ext cx="1687868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Ввод </a:t>
            </a:r>
            <a:r>
              <a:rPr lang="ru-RU" dirty="0">
                <a:solidFill>
                  <a:schemeClr val="tx1"/>
                </a:solidFill>
              </a:rPr>
              <a:t>коэффициента износа сетей</a:t>
            </a:r>
          </a:p>
        </p:txBody>
      </p:sp>
      <p:cxnSp>
        <p:nvCxnSpPr>
          <p:cNvPr id="20" name="Прямая со стрелкой 19"/>
          <p:cNvCxnSpPr>
            <a:stCxn id="18" idx="2"/>
          </p:cNvCxnSpPr>
          <p:nvPr/>
        </p:nvCxnSpPr>
        <p:spPr>
          <a:xfrm flipH="1">
            <a:off x="6308467" y="3203582"/>
            <a:ext cx="843934" cy="73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7809" y="3673807"/>
            <a:ext cx="4415691" cy="660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Расчет </a:t>
            </a:r>
            <a:r>
              <a:rPr lang="ru-RU" dirty="0" err="1" smtClean="0">
                <a:solidFill>
                  <a:schemeClr val="tx1"/>
                </a:solidFill>
              </a:rPr>
              <a:t>доаварийных</a:t>
            </a:r>
            <a:r>
              <a:rPr lang="ru-RU" dirty="0" smtClean="0">
                <a:solidFill>
                  <a:schemeClr val="tx1"/>
                </a:solidFill>
              </a:rPr>
              <a:t>  планов ремонта с учетом прогноза аварий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5309" y="3190000"/>
            <a:ext cx="0" cy="51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9329" y="3331082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Расчет </a:t>
            </a:r>
            <a:r>
              <a:rPr lang="ru-RU" u="sng" dirty="0" err="1" smtClean="0"/>
              <a:t>доаварийных</a:t>
            </a:r>
            <a:r>
              <a:rPr lang="ru-RU" u="sng" dirty="0" smtClean="0"/>
              <a:t> планов</a:t>
            </a:r>
            <a:endParaRPr lang="ru-RU" u="sng" dirty="0"/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011315" y="4931768"/>
            <a:ext cx="2231655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Выдача плана </a:t>
            </a:r>
            <a:r>
              <a:rPr lang="ru-RU" dirty="0" err="1" smtClean="0">
                <a:solidFill>
                  <a:schemeClr val="tx1"/>
                </a:solidFill>
              </a:rPr>
              <a:t>доаварийного</a:t>
            </a:r>
            <a:r>
              <a:rPr lang="ru-RU" dirty="0" smtClean="0">
                <a:solidFill>
                  <a:schemeClr val="tx1"/>
                </a:solidFill>
              </a:rPr>
              <a:t> ремонта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85209" y="4386387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065" y="4574732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480826" y="2220709"/>
            <a:ext cx="4831080" cy="915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Прогнозирование аварий с учетом коэффициента износа сетей.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17393" y="0"/>
            <a:ext cx="0" cy="222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6047" y="179399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прогнозирования</a:t>
            </a:r>
            <a:endParaRPr lang="ru-RU" u="sng" dirty="0"/>
          </a:p>
        </p:txBody>
      </p:sp>
      <p:sp>
        <p:nvSpPr>
          <p:cNvPr id="12" name="Блок-схема: документ 11"/>
          <p:cNvSpPr/>
          <p:nvPr/>
        </p:nvSpPr>
        <p:spPr>
          <a:xfrm>
            <a:off x="1202640" y="688875"/>
            <a:ext cx="210413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потребления воды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2228826" y="0"/>
            <a:ext cx="0" cy="68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документ 13"/>
          <p:cNvSpPr/>
          <p:nvPr/>
        </p:nvSpPr>
        <p:spPr>
          <a:xfrm>
            <a:off x="5732513" y="3679405"/>
            <a:ext cx="194846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аварийных ситуаций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597741" y="3136651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32513" y="3304475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1168904" y="319543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Иллюстрации работы программы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40076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0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" y="718456"/>
            <a:ext cx="8665029" cy="48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3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126670"/>
            <a:ext cx="8665029" cy="48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1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301625"/>
            <a:ext cx="7772400" cy="1470025"/>
          </a:xfrm>
        </p:spPr>
        <p:txBody>
          <a:bodyPr/>
          <a:lstStyle/>
          <a:p>
            <a:r>
              <a:rPr lang="ru-RU" dirty="0" smtClean="0"/>
              <a:t>Основные проблемы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567543"/>
            <a:ext cx="7883358" cy="902777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Для повышения уровня услуг, связанных с ЖКХ, требуется разработка соответствующего ПО.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10542"/>
            <a:ext cx="8391966" cy="290648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1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604157"/>
            <a:ext cx="8636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9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8" y="1159329"/>
            <a:ext cx="8606969" cy="48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73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0" y="1224643"/>
            <a:ext cx="8490855" cy="47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3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РЕЗЮМЕ ПРОЕКТА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Создание первой версии продукта возможно к 1 декабря 2019г.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 может применяться в на территории всей </a:t>
            </a:r>
            <a:r>
              <a:rPr lang="ru-RU" dirty="0">
                <a:solidFill>
                  <a:srgbClr val="FF0000"/>
                </a:solidFill>
              </a:rPr>
              <a:t>Р</a:t>
            </a:r>
            <a:r>
              <a:rPr lang="ru-RU" dirty="0" smtClean="0">
                <a:solidFill>
                  <a:srgbClr val="FF0000"/>
                </a:solidFill>
              </a:rPr>
              <a:t>оссии и ближнего зарубежья. В первую очередь в небольших городах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Цель проекта: обеспечить населённые пункты России современным ПО для отрасли ЖКХ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Применение данного продукта позволит: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Населению выбирать коллективы ЖКХ, работающие наиболее эффективно, что приведёт к снижению тарифов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Подразделениям ЖКХ снизить расходы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Органам власти осуществлять непрерывный контроль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415925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370889"/>
            <a:ext cx="7883358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sz="2400" dirty="0" smtClean="0"/>
              <a:t>Тихонов Алексей, </a:t>
            </a:r>
            <a:r>
              <a:rPr lang="en-US" sz="2400" dirty="0" smtClean="0">
                <a:hlinkClick r:id="rId2"/>
              </a:rPr>
              <a:t>sakkra2005@ya.ru</a:t>
            </a:r>
            <a:endParaRPr lang="ru-RU" sz="2400" dirty="0" smtClean="0"/>
          </a:p>
          <a:p>
            <a:pPr algn="l"/>
            <a:endParaRPr lang="ru-RU" sz="2400" dirty="0"/>
          </a:p>
          <a:p>
            <a:pPr algn="l"/>
            <a:r>
              <a:rPr lang="ru-RU" sz="2400" dirty="0" err="1" smtClean="0"/>
              <a:t>Судьяров</a:t>
            </a:r>
            <a:r>
              <a:rPr lang="ru-RU" sz="2400" dirty="0" smtClean="0"/>
              <a:t> Евгений </a:t>
            </a:r>
            <a:r>
              <a:rPr lang="en-US" sz="2400" dirty="0" smtClean="0">
                <a:hlinkClick r:id="rId3"/>
              </a:rPr>
              <a:t>sudyaroveugene@ya.ru</a:t>
            </a:r>
            <a:endParaRPr lang="ru-RU" sz="2400" dirty="0" smtClean="0"/>
          </a:p>
          <a:p>
            <a:pPr algn="l"/>
            <a:endParaRPr lang="ru-RU" sz="2400" dirty="0" smtClean="0"/>
          </a:p>
          <a:p>
            <a:pPr algn="l"/>
            <a:r>
              <a:rPr lang="ru-RU" sz="2300" dirty="0" smtClean="0"/>
              <a:t>Кравченко Олег </a:t>
            </a:r>
            <a:r>
              <a:rPr lang="en-US" sz="2300" dirty="0" smtClean="0">
                <a:hlinkClick r:id="rId4"/>
              </a:rPr>
              <a:t>dozor501@mail.ru</a:t>
            </a:r>
            <a:r>
              <a:rPr lang="en-US" sz="2300" dirty="0" smtClean="0"/>
              <a:t>,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Vk.com/dozor501</a:t>
            </a:r>
          </a:p>
          <a:p>
            <a:pPr algn="l"/>
            <a:endParaRPr lang="en-US" sz="2300" dirty="0" smtClean="0"/>
          </a:p>
          <a:p>
            <a:pPr algn="l"/>
            <a:endParaRPr lang="ru-RU" sz="23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13344" y="5666015"/>
            <a:ext cx="53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https://github.com/sudyaroveugene/GKH2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8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045028" y="1247179"/>
            <a:ext cx="7168243" cy="70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Низкая конкуренция в сфере ЖКХ  - высокие тарифы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0" y="2671476"/>
            <a:ext cx="5410200" cy="333403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1"/>
          <p:cNvSpPr txBox="1">
            <a:spLocks/>
          </p:cNvSpPr>
          <p:nvPr/>
        </p:nvSpPr>
        <p:spPr>
          <a:xfrm>
            <a:off x="444091" y="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Что решает?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60642" y="1228299"/>
            <a:ext cx="5744315" cy="541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составляет рейтинги подразделений ЖКХ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7" y="2256743"/>
            <a:ext cx="7035944" cy="324692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7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4" y="813424"/>
            <a:ext cx="4392386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Предсказывает пиковые нагрузки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6" y="2023133"/>
            <a:ext cx="7868748" cy="356284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Прогнозирует аварийные ситуации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4" y="1963510"/>
            <a:ext cx="5339443" cy="4004582"/>
          </a:xfrm>
          <a:prstGeom prst="rect">
            <a:avLst/>
          </a:prstGeom>
        </p:spPr>
      </p:pic>
      <p:sp>
        <p:nvSpPr>
          <p:cNvPr id="9" name="Крест 8"/>
          <p:cNvSpPr/>
          <p:nvPr/>
        </p:nvSpPr>
        <p:spPr>
          <a:xfrm rot="7953271">
            <a:off x="2241960" y="2552428"/>
            <a:ext cx="2833974" cy="2810450"/>
          </a:xfrm>
          <a:prstGeom prst="plus">
            <a:avLst>
              <a:gd name="adj" fmla="val 44849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Выдает рекомендации предаварийного ремонта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38841" y="1498353"/>
            <a:ext cx="8147957" cy="2628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8771" y="1772062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Адрес: </a:t>
            </a:r>
            <a:r>
              <a:rPr lang="ru-RU" dirty="0" err="1" smtClean="0"/>
              <a:t>Плахотного</a:t>
            </a:r>
            <a:r>
              <a:rPr lang="ru-RU" dirty="0" smtClean="0"/>
              <a:t>, 10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65412" y="2188440"/>
            <a:ext cx="53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Объект: Трубопровод ввода холодной воды в здание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8771" y="2557772"/>
            <a:ext cx="617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Период: начало 10 января 2020     окончание 10 августа 2020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77128" y="3014971"/>
            <a:ext cx="55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Наибольшая вероятность: 37,5%  на дату 18 июля 2020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08771" y="348849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Рекомендуемая дата начала предаварийных работ: 1 июля 2020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92" y="4490768"/>
            <a:ext cx="2989013" cy="199329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27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 Управляющей компании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2733534"/>
            <a:ext cx="4308939" cy="281017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653</Words>
  <Application>Microsoft Office PowerPoint</Application>
  <PresentationFormat>Экран (4:3)</PresentationFormat>
  <Paragraphs>159</Paragraphs>
  <Slides>34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Тема Office</vt:lpstr>
      <vt:lpstr>PHOTO-PAINT</vt:lpstr>
      <vt:lpstr>Command and Conquer ЖКХ и городская среда</vt:lpstr>
      <vt:lpstr>Презентация PowerPoint</vt:lpstr>
      <vt:lpstr>Основные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чём идея и новизна: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решаем проблему?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Расчёт вероятности аварий</vt:lpstr>
      <vt:lpstr>Статистика + прогноз  (экстрасенс-функция)</vt:lpstr>
      <vt:lpstr>Блок-схема АРМ ЕДДС  (процесс управления аналитикой водоснабжения)</vt:lpstr>
      <vt:lpstr>Презентация PowerPoint</vt:lpstr>
      <vt:lpstr>Иллюстрации работы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 ПРОЕКТА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1.Вводный слайд Кто мы? Что мы делаем?</dc:title>
  <dc:creator>Mike Neu</dc:creator>
  <cp:lastModifiedBy>1</cp:lastModifiedBy>
  <cp:revision>71</cp:revision>
  <dcterms:created xsi:type="dcterms:W3CDTF">2015-08-10T04:14:17Z</dcterms:created>
  <dcterms:modified xsi:type="dcterms:W3CDTF">2019-07-07T12:48:00Z</dcterms:modified>
</cp:coreProperties>
</file>